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4630400" cy="8229600"/>
  <p:notesSz cx="8229600" cy="14630400"/>
  <p:embeddedFontLst>
    <p:embeddedFont>
      <p:font typeface="Libre Baskerville" panose="02000000000000000000" pitchFamily="34" charset="0"/>
      <p:regular r:id="rId17"/>
    </p:embeddedFont>
    <p:embeddedFont>
      <p:font typeface="Libre Baskerville" panose="02000000000000000000" pitchFamily="34" charset="-122"/>
      <p:regular r:id="rId18"/>
    </p:embeddedFont>
    <p:embeddedFont>
      <p:font typeface="Libre Baskerville" panose="02000000000000000000" pitchFamily="34" charset="-120"/>
      <p:regular r:id="rId19"/>
    </p:embeddedFont>
    <p:embeddedFont>
      <p:font typeface="Open Sans" pitchFamily="34" charset="0"/>
      <p:regular r:id="rId20"/>
    </p:embeddedFont>
    <p:embeddedFont>
      <p:font typeface="Open Sans" pitchFamily="34" charset="-122"/>
      <p:regular r:id="rId21"/>
    </p:embeddedFont>
    <p:embeddedFont>
      <p:font typeface="Open Sans" pitchFamily="34" charset="-120"/>
      <p:regular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6" Type="http://schemas.openxmlformats.org/officeDocument/2006/relationships/font" Target="fonts/font10.fntdata"/><Relationship Id="rId25" Type="http://schemas.openxmlformats.org/officeDocument/2006/relationships/font" Target="fonts/font9.fntdata"/><Relationship Id="rId24" Type="http://schemas.openxmlformats.org/officeDocument/2006/relationships/font" Target="fonts/font8.fntdata"/><Relationship Id="rId23" Type="http://schemas.openxmlformats.org/officeDocument/2006/relationships/font" Target="fonts/font7.fntdata"/><Relationship Id="rId22" Type="http://schemas.openxmlformats.org/officeDocument/2006/relationships/font" Target="fonts/font6.fntdata"/><Relationship Id="rId21" Type="http://schemas.openxmlformats.org/officeDocument/2006/relationships/font" Target="fonts/font5.fntdata"/><Relationship Id="rId20" Type="http://schemas.openxmlformats.org/officeDocument/2006/relationships/font" Target="fonts/font4.fntdata"/><Relationship Id="rId2" Type="http://schemas.openxmlformats.org/officeDocument/2006/relationships/theme" Target="theme/theme1.xml"/><Relationship Id="rId19" Type="http://schemas.openxmlformats.org/officeDocument/2006/relationships/font" Target="fonts/font3.fntdata"/><Relationship Id="rId18" Type="http://schemas.openxmlformats.org/officeDocument/2006/relationships/font" Target="fonts/font2.fntdata"/><Relationship Id="rId17" Type="http://schemas.openxmlformats.org/officeDocument/2006/relationships/font" Target="fonts/font1.fntdata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4F0FF"/>
          </a:solidFill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AFF"/>
          </a:solidFill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1.xml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5.xml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7.xml"/><Relationship Id="rId6" Type="http://schemas.openxmlformats.org/officeDocument/2006/relationships/slideLayout" Target="../slideLayouts/slideLayout8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0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443871"/>
            <a:ext cx="7556421" cy="391287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7700"/>
              </a:lnSpc>
              <a:buNone/>
            </a:pPr>
            <a:r>
              <a:rPr lang="en-US" sz="615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Introduction to Online Event Management System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6260148"/>
            <a:ext cx="7556421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Name:A.Maheswari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Reg No:192211991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lnSpc>
                <a:spcPts val="2850"/>
              </a:lnSpc>
              <a:buNone/>
            </a:pPr>
            <a:r>
              <a:rPr lang="en-US" dirty="0">
                <a:latin typeface="Times New Roman" panose="02020603050405020304" charset="0"/>
                <a:cs typeface="Times New Roman" panose="02020603050405020304" charset="0"/>
              </a:rPr>
              <a:t>Guided By:Javasakthivelmurugan</a:t>
            </a: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  <a:p>
            <a:pPr marL="0" indent="0">
              <a:lnSpc>
                <a:spcPts val="2850"/>
              </a:lnSpc>
              <a:buNone/>
            </a:pPr>
            <a:endParaRPr lang="en-US" dirty="0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5" name="Rectangles 4"/>
          <p:cNvSpPr/>
          <p:nvPr/>
        </p:nvSpPr>
        <p:spPr>
          <a:xfrm>
            <a:off x="13182600" y="7715250"/>
            <a:ext cx="1203960" cy="32004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/>
              <a:t>Page No:1</a:t>
            </a:r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References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references section will provide a list of sources and resources used in the development of this system. These resources offer valuable insights into best practices, technical guidelines, and industry trends.</a:t>
            </a:r>
            <a:endParaRPr lang="en-US" sz="1750" dirty="0"/>
          </a:p>
        </p:txBody>
      </p:sp>
      <p:sp>
        <p:nvSpPr>
          <p:cNvPr id="5" name="Rectangles 4"/>
          <p:cNvSpPr/>
          <p:nvPr/>
        </p:nvSpPr>
        <p:spPr>
          <a:xfrm>
            <a:off x="12971145" y="7736840"/>
            <a:ext cx="1445895" cy="39751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/>
              <a:t>Page No:10</a:t>
            </a:r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91991" y="543758"/>
            <a:ext cx="4943356" cy="617934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850"/>
              </a:lnSpc>
              <a:buNone/>
            </a:pPr>
            <a:r>
              <a:rPr lang="en-US" sz="385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Agenda</a:t>
            </a:r>
            <a:endParaRPr lang="en-US" sz="3850" dirty="0"/>
          </a:p>
        </p:txBody>
      </p:sp>
      <p:sp>
        <p:nvSpPr>
          <p:cNvPr id="3" name="Shape 1"/>
          <p:cNvSpPr/>
          <p:nvPr/>
        </p:nvSpPr>
        <p:spPr>
          <a:xfrm>
            <a:off x="7303770" y="1557099"/>
            <a:ext cx="22860" cy="6129457"/>
          </a:xfrm>
          <a:prstGeom prst="roundRect">
            <a:avLst>
              <a:gd name="adj" fmla="val 129747"/>
            </a:avLst>
          </a:prstGeom>
          <a:solidFill>
            <a:srgbClr val="D0CED9"/>
          </a:solidFill>
        </p:spPr>
      </p:sp>
      <p:sp>
        <p:nvSpPr>
          <p:cNvPr id="4" name="Shape 2"/>
          <p:cNvSpPr/>
          <p:nvPr/>
        </p:nvSpPr>
        <p:spPr>
          <a:xfrm>
            <a:off x="6423660" y="1990487"/>
            <a:ext cx="691991" cy="22860"/>
          </a:xfrm>
          <a:prstGeom prst="roundRect">
            <a:avLst>
              <a:gd name="adj" fmla="val 129747"/>
            </a:avLst>
          </a:prstGeom>
          <a:solidFill>
            <a:srgbClr val="D0CED9"/>
          </a:solidFill>
        </p:spPr>
      </p:sp>
      <p:sp>
        <p:nvSpPr>
          <p:cNvPr id="5" name="Shape 3"/>
          <p:cNvSpPr/>
          <p:nvPr/>
        </p:nvSpPr>
        <p:spPr>
          <a:xfrm>
            <a:off x="7092791" y="1779508"/>
            <a:ext cx="444818" cy="444818"/>
          </a:xfrm>
          <a:prstGeom prst="roundRect">
            <a:avLst>
              <a:gd name="adj" fmla="val 6668"/>
            </a:avLst>
          </a:prstGeom>
          <a:solidFill>
            <a:srgbClr val="EAE8F3"/>
          </a:solidFill>
        </p:spPr>
      </p:sp>
      <p:sp>
        <p:nvSpPr>
          <p:cNvPr id="6" name="Text 4"/>
          <p:cNvSpPr/>
          <p:nvPr/>
        </p:nvSpPr>
        <p:spPr>
          <a:xfrm>
            <a:off x="7249001" y="1853565"/>
            <a:ext cx="132278" cy="2965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1</a:t>
            </a:r>
            <a:endParaRPr lang="en-US" sz="2300" dirty="0"/>
          </a:p>
        </p:txBody>
      </p:sp>
      <p:sp>
        <p:nvSpPr>
          <p:cNvPr id="7" name="Text 5"/>
          <p:cNvSpPr/>
          <p:nvPr/>
        </p:nvSpPr>
        <p:spPr>
          <a:xfrm>
            <a:off x="3756065" y="1754743"/>
            <a:ext cx="2471618" cy="3089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Introduction</a:t>
            </a:r>
            <a:endParaRPr lang="en-US" sz="1900" dirty="0"/>
          </a:p>
        </p:txBody>
      </p:sp>
      <p:sp>
        <p:nvSpPr>
          <p:cNvPr id="8" name="Text 6"/>
          <p:cNvSpPr/>
          <p:nvPr/>
        </p:nvSpPr>
        <p:spPr>
          <a:xfrm>
            <a:off x="691991" y="2182297"/>
            <a:ext cx="5535692" cy="6326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 overview of the online event management system and its purpose.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7514749" y="2979063"/>
            <a:ext cx="691991" cy="22860"/>
          </a:xfrm>
          <a:prstGeom prst="roundRect">
            <a:avLst>
              <a:gd name="adj" fmla="val 129747"/>
            </a:avLst>
          </a:prstGeom>
          <a:solidFill>
            <a:srgbClr val="D0CED9"/>
          </a:solidFill>
        </p:spPr>
      </p:sp>
      <p:sp>
        <p:nvSpPr>
          <p:cNvPr id="10" name="Shape 8"/>
          <p:cNvSpPr/>
          <p:nvPr/>
        </p:nvSpPr>
        <p:spPr>
          <a:xfrm>
            <a:off x="7092791" y="2768084"/>
            <a:ext cx="444818" cy="444818"/>
          </a:xfrm>
          <a:prstGeom prst="roundRect">
            <a:avLst>
              <a:gd name="adj" fmla="val 6668"/>
            </a:avLst>
          </a:prstGeom>
          <a:solidFill>
            <a:srgbClr val="EAE8F3"/>
          </a:solidFill>
        </p:spPr>
      </p:sp>
      <p:sp>
        <p:nvSpPr>
          <p:cNvPr id="11" name="Text 9"/>
          <p:cNvSpPr/>
          <p:nvPr/>
        </p:nvSpPr>
        <p:spPr>
          <a:xfrm>
            <a:off x="7223879" y="2842141"/>
            <a:ext cx="182642" cy="2965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2</a:t>
            </a:r>
            <a:endParaRPr lang="en-US" sz="2300" dirty="0"/>
          </a:p>
        </p:txBody>
      </p:sp>
      <p:sp>
        <p:nvSpPr>
          <p:cNvPr id="12" name="Text 10"/>
          <p:cNvSpPr/>
          <p:nvPr/>
        </p:nvSpPr>
        <p:spPr>
          <a:xfrm>
            <a:off x="8402717" y="2743319"/>
            <a:ext cx="2557582" cy="3089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System Architecture</a:t>
            </a:r>
            <a:endParaRPr lang="en-US" sz="1900" dirty="0"/>
          </a:p>
        </p:txBody>
      </p:sp>
      <p:sp>
        <p:nvSpPr>
          <p:cNvPr id="13" name="Text 11"/>
          <p:cNvSpPr/>
          <p:nvPr/>
        </p:nvSpPr>
        <p:spPr>
          <a:xfrm>
            <a:off x="8402717" y="3170873"/>
            <a:ext cx="5535692" cy="6326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Exploration of the system's design, components, and underlying technologies.</a:t>
            </a:r>
            <a:endParaRPr lang="en-US" sz="1550" dirty="0"/>
          </a:p>
        </p:txBody>
      </p:sp>
      <p:sp>
        <p:nvSpPr>
          <p:cNvPr id="14" name="Shape 12"/>
          <p:cNvSpPr/>
          <p:nvPr/>
        </p:nvSpPr>
        <p:spPr>
          <a:xfrm>
            <a:off x="6423660" y="3868817"/>
            <a:ext cx="691991" cy="22860"/>
          </a:xfrm>
          <a:prstGeom prst="roundRect">
            <a:avLst>
              <a:gd name="adj" fmla="val 129747"/>
            </a:avLst>
          </a:prstGeom>
          <a:solidFill>
            <a:srgbClr val="D0CED9"/>
          </a:solidFill>
        </p:spPr>
      </p:sp>
      <p:sp>
        <p:nvSpPr>
          <p:cNvPr id="15" name="Shape 13"/>
          <p:cNvSpPr/>
          <p:nvPr/>
        </p:nvSpPr>
        <p:spPr>
          <a:xfrm>
            <a:off x="7092791" y="3657838"/>
            <a:ext cx="444818" cy="444818"/>
          </a:xfrm>
          <a:prstGeom prst="roundRect">
            <a:avLst>
              <a:gd name="adj" fmla="val 6668"/>
            </a:avLst>
          </a:prstGeom>
          <a:solidFill>
            <a:srgbClr val="EAE8F3"/>
          </a:solidFill>
        </p:spPr>
      </p:sp>
      <p:sp>
        <p:nvSpPr>
          <p:cNvPr id="16" name="Text 14"/>
          <p:cNvSpPr/>
          <p:nvPr/>
        </p:nvSpPr>
        <p:spPr>
          <a:xfrm>
            <a:off x="7223879" y="3731895"/>
            <a:ext cx="182642" cy="2965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3</a:t>
            </a:r>
            <a:endParaRPr lang="en-US" sz="2300" dirty="0"/>
          </a:p>
        </p:txBody>
      </p:sp>
      <p:sp>
        <p:nvSpPr>
          <p:cNvPr id="17" name="Text 15"/>
          <p:cNvSpPr/>
          <p:nvPr/>
        </p:nvSpPr>
        <p:spPr>
          <a:xfrm>
            <a:off x="3459837" y="3633073"/>
            <a:ext cx="2767846" cy="3089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Modules and Features</a:t>
            </a:r>
            <a:endParaRPr lang="en-US" sz="1900" dirty="0"/>
          </a:p>
        </p:txBody>
      </p:sp>
      <p:sp>
        <p:nvSpPr>
          <p:cNvPr id="18" name="Text 16"/>
          <p:cNvSpPr/>
          <p:nvPr/>
        </p:nvSpPr>
        <p:spPr>
          <a:xfrm>
            <a:off x="691991" y="4060627"/>
            <a:ext cx="5535692" cy="6326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 detailed look at the system's key modules and their functionalities.</a:t>
            </a:r>
            <a:endParaRPr lang="en-US" sz="1550" dirty="0"/>
          </a:p>
        </p:txBody>
      </p:sp>
      <p:sp>
        <p:nvSpPr>
          <p:cNvPr id="19" name="Shape 17"/>
          <p:cNvSpPr/>
          <p:nvPr/>
        </p:nvSpPr>
        <p:spPr>
          <a:xfrm>
            <a:off x="7514749" y="4758571"/>
            <a:ext cx="691991" cy="22860"/>
          </a:xfrm>
          <a:prstGeom prst="roundRect">
            <a:avLst>
              <a:gd name="adj" fmla="val 129747"/>
            </a:avLst>
          </a:prstGeom>
          <a:solidFill>
            <a:srgbClr val="D0CED9"/>
          </a:solidFill>
        </p:spPr>
      </p:sp>
      <p:sp>
        <p:nvSpPr>
          <p:cNvPr id="20" name="Shape 18"/>
          <p:cNvSpPr/>
          <p:nvPr/>
        </p:nvSpPr>
        <p:spPr>
          <a:xfrm>
            <a:off x="7092791" y="4547592"/>
            <a:ext cx="444818" cy="444818"/>
          </a:xfrm>
          <a:prstGeom prst="roundRect">
            <a:avLst>
              <a:gd name="adj" fmla="val 6668"/>
            </a:avLst>
          </a:prstGeom>
          <a:solidFill>
            <a:srgbClr val="EAE8F3"/>
          </a:solidFill>
        </p:spPr>
      </p:sp>
      <p:sp>
        <p:nvSpPr>
          <p:cNvPr id="21" name="Text 19"/>
          <p:cNvSpPr/>
          <p:nvPr/>
        </p:nvSpPr>
        <p:spPr>
          <a:xfrm>
            <a:off x="7228403" y="4621649"/>
            <a:ext cx="173474" cy="2965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4</a:t>
            </a:r>
            <a:endParaRPr lang="en-US" sz="2300" dirty="0"/>
          </a:p>
        </p:txBody>
      </p:sp>
      <p:sp>
        <p:nvSpPr>
          <p:cNvPr id="22" name="Text 20"/>
          <p:cNvSpPr/>
          <p:nvPr/>
        </p:nvSpPr>
        <p:spPr>
          <a:xfrm>
            <a:off x="8402717" y="4522827"/>
            <a:ext cx="3081338" cy="3089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Benefits and Advantages</a:t>
            </a:r>
            <a:endParaRPr lang="en-US" sz="1900" dirty="0"/>
          </a:p>
        </p:txBody>
      </p:sp>
      <p:sp>
        <p:nvSpPr>
          <p:cNvPr id="23" name="Text 21"/>
          <p:cNvSpPr/>
          <p:nvPr/>
        </p:nvSpPr>
        <p:spPr>
          <a:xfrm>
            <a:off x="8402717" y="4950381"/>
            <a:ext cx="5535692" cy="6326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Highlighting the benefits of using this system for event management.</a:t>
            </a:r>
            <a:endParaRPr lang="en-US" sz="1550" dirty="0"/>
          </a:p>
        </p:txBody>
      </p:sp>
      <p:sp>
        <p:nvSpPr>
          <p:cNvPr id="24" name="Shape 22"/>
          <p:cNvSpPr/>
          <p:nvPr/>
        </p:nvSpPr>
        <p:spPr>
          <a:xfrm>
            <a:off x="6423660" y="5648325"/>
            <a:ext cx="691991" cy="22860"/>
          </a:xfrm>
          <a:prstGeom prst="roundRect">
            <a:avLst>
              <a:gd name="adj" fmla="val 129747"/>
            </a:avLst>
          </a:prstGeom>
          <a:solidFill>
            <a:srgbClr val="D0CED9"/>
          </a:solidFill>
        </p:spPr>
      </p:sp>
      <p:sp>
        <p:nvSpPr>
          <p:cNvPr id="25" name="Shape 23"/>
          <p:cNvSpPr/>
          <p:nvPr/>
        </p:nvSpPr>
        <p:spPr>
          <a:xfrm>
            <a:off x="7092791" y="5437346"/>
            <a:ext cx="444818" cy="444818"/>
          </a:xfrm>
          <a:prstGeom prst="roundRect">
            <a:avLst>
              <a:gd name="adj" fmla="val 6668"/>
            </a:avLst>
          </a:prstGeom>
          <a:solidFill>
            <a:srgbClr val="EAE8F3"/>
          </a:solidFill>
        </p:spPr>
      </p:sp>
      <p:sp>
        <p:nvSpPr>
          <p:cNvPr id="26" name="Text 24"/>
          <p:cNvSpPr/>
          <p:nvPr/>
        </p:nvSpPr>
        <p:spPr>
          <a:xfrm>
            <a:off x="7230904" y="5511403"/>
            <a:ext cx="168473" cy="2965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5</a:t>
            </a:r>
            <a:endParaRPr lang="en-US" sz="2300" dirty="0"/>
          </a:p>
        </p:txBody>
      </p:sp>
      <p:sp>
        <p:nvSpPr>
          <p:cNvPr id="27" name="Text 25"/>
          <p:cNvSpPr/>
          <p:nvPr/>
        </p:nvSpPr>
        <p:spPr>
          <a:xfrm>
            <a:off x="1374934" y="5412581"/>
            <a:ext cx="4852749" cy="3089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r">
              <a:lnSpc>
                <a:spcPts val="24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Conclusion and Future Enhancements</a:t>
            </a:r>
            <a:endParaRPr lang="en-US" sz="1900" dirty="0"/>
          </a:p>
        </p:txBody>
      </p:sp>
      <p:sp>
        <p:nvSpPr>
          <p:cNvPr id="28" name="Text 26"/>
          <p:cNvSpPr/>
          <p:nvPr/>
        </p:nvSpPr>
        <p:spPr>
          <a:xfrm>
            <a:off x="691991" y="5840135"/>
            <a:ext cx="5535692" cy="63269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r">
              <a:lnSpc>
                <a:spcPts val="24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Summary of the system's capabilities and plans for future development.</a:t>
            </a:r>
            <a:endParaRPr lang="en-US" sz="1550" dirty="0"/>
          </a:p>
        </p:txBody>
      </p:sp>
      <p:sp>
        <p:nvSpPr>
          <p:cNvPr id="29" name="Shape 27"/>
          <p:cNvSpPr/>
          <p:nvPr/>
        </p:nvSpPr>
        <p:spPr>
          <a:xfrm>
            <a:off x="7514749" y="6538079"/>
            <a:ext cx="691991" cy="22860"/>
          </a:xfrm>
          <a:prstGeom prst="roundRect">
            <a:avLst>
              <a:gd name="adj" fmla="val 129747"/>
            </a:avLst>
          </a:prstGeom>
          <a:solidFill>
            <a:srgbClr val="D0CED9"/>
          </a:solidFill>
        </p:spPr>
      </p:sp>
      <p:sp>
        <p:nvSpPr>
          <p:cNvPr id="30" name="Shape 28"/>
          <p:cNvSpPr/>
          <p:nvPr/>
        </p:nvSpPr>
        <p:spPr>
          <a:xfrm>
            <a:off x="7092791" y="6327100"/>
            <a:ext cx="444818" cy="444818"/>
          </a:xfrm>
          <a:prstGeom prst="roundRect">
            <a:avLst>
              <a:gd name="adj" fmla="val 6668"/>
            </a:avLst>
          </a:prstGeom>
          <a:solidFill>
            <a:srgbClr val="EAE8F3"/>
          </a:solidFill>
        </p:spPr>
      </p:sp>
      <p:sp>
        <p:nvSpPr>
          <p:cNvPr id="31" name="Text 29"/>
          <p:cNvSpPr/>
          <p:nvPr/>
        </p:nvSpPr>
        <p:spPr>
          <a:xfrm>
            <a:off x="7219831" y="6401157"/>
            <a:ext cx="190738" cy="296585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r>
              <a:rPr lang="en-US" sz="23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6</a:t>
            </a:r>
            <a:endParaRPr lang="en-US" sz="2300" dirty="0"/>
          </a:p>
        </p:txBody>
      </p:sp>
      <p:sp>
        <p:nvSpPr>
          <p:cNvPr id="32" name="Text 30"/>
          <p:cNvSpPr/>
          <p:nvPr/>
        </p:nvSpPr>
        <p:spPr>
          <a:xfrm>
            <a:off x="8402717" y="6302335"/>
            <a:ext cx="2471618" cy="30896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References</a:t>
            </a:r>
            <a:endParaRPr lang="en-US" sz="1900" dirty="0"/>
          </a:p>
        </p:txBody>
      </p:sp>
      <p:sp>
        <p:nvSpPr>
          <p:cNvPr id="33" name="Text 31"/>
          <p:cNvSpPr/>
          <p:nvPr/>
        </p:nvSpPr>
        <p:spPr>
          <a:xfrm>
            <a:off x="8402717" y="6729889"/>
            <a:ext cx="5535692" cy="31634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Listing of sources and resources used in this presentation.</a:t>
            </a:r>
            <a:endParaRPr lang="en-US" sz="1550" dirty="0"/>
          </a:p>
        </p:txBody>
      </p:sp>
      <p:sp>
        <p:nvSpPr>
          <p:cNvPr id="34" name="Rectangles 33"/>
          <p:cNvSpPr/>
          <p:nvPr/>
        </p:nvSpPr>
        <p:spPr>
          <a:xfrm>
            <a:off x="12940030" y="7656830"/>
            <a:ext cx="1573530" cy="440055"/>
          </a:xfrm>
          <a:prstGeom prst="rect">
            <a:avLst/>
          </a:prstGeom>
        </p:spPr>
        <p:style>
          <a:lnRef idx="0">
            <a:srgbClr val="FFFFFF"/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/>
              <a:t>Page No:2</a:t>
            </a:r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904042"/>
            <a:ext cx="6833235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Objective of the Project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1952982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EAE8F3"/>
          </a:solidFill>
        </p:spPr>
      </p:sp>
      <p:sp>
        <p:nvSpPr>
          <p:cNvPr id="5" name="Text 2"/>
          <p:cNvSpPr/>
          <p:nvPr/>
        </p:nvSpPr>
        <p:spPr>
          <a:xfrm>
            <a:off x="6507004" y="2179796"/>
            <a:ext cx="3211235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Streamline Event Planning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024545"/>
            <a:ext cx="3211235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Simplify and automate various tasks involved in event planning, saving time and resources.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1952982"/>
            <a:ext cx="3664863" cy="2749987"/>
          </a:xfrm>
          <a:prstGeom prst="roundRect">
            <a:avLst>
              <a:gd name="adj" fmla="val 1237"/>
            </a:avLst>
          </a:prstGeom>
          <a:solidFill>
            <a:srgbClr val="EAE8F3"/>
          </a:solidFill>
        </p:spPr>
      </p:sp>
      <p:sp>
        <p:nvSpPr>
          <p:cNvPr id="8" name="Text 5"/>
          <p:cNvSpPr/>
          <p:nvPr/>
        </p:nvSpPr>
        <p:spPr>
          <a:xfrm>
            <a:off x="10398681" y="2179796"/>
            <a:ext cx="3211235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Enhance Communication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024545"/>
            <a:ext cx="3211235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Facilitate seamless communication among event organizers, attendees, and stakeholders.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29783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EAE8F3"/>
          </a:solidFill>
        </p:spPr>
      </p:sp>
      <p:sp>
        <p:nvSpPr>
          <p:cNvPr id="11" name="Text 8"/>
          <p:cNvSpPr/>
          <p:nvPr/>
        </p:nvSpPr>
        <p:spPr>
          <a:xfrm>
            <a:off x="6507004" y="5156597"/>
            <a:ext cx="2835235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Improve Efficiency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47015"/>
            <a:ext cx="3211235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Optimize event operations, including registration, ticketing, scheduling, and logistics.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10171867" y="4929783"/>
            <a:ext cx="3664863" cy="2395657"/>
          </a:xfrm>
          <a:prstGeom prst="roundRect">
            <a:avLst>
              <a:gd name="adj" fmla="val 1420"/>
            </a:avLst>
          </a:prstGeom>
          <a:solidFill>
            <a:srgbClr val="EAE8F3"/>
          </a:solidFill>
        </p:spPr>
      </p:sp>
      <p:sp>
        <p:nvSpPr>
          <p:cNvPr id="14" name="Text 11"/>
          <p:cNvSpPr/>
          <p:nvPr/>
        </p:nvSpPr>
        <p:spPr>
          <a:xfrm>
            <a:off x="10398681" y="5156597"/>
            <a:ext cx="2914174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Boost Event Success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98681" y="5647015"/>
            <a:ext cx="3211235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Maximize event reach, engagement, and overall success by leveraging digital tools and technology.</a:t>
            </a:r>
            <a:endParaRPr lang="en-US" sz="1750" dirty="0"/>
          </a:p>
        </p:txBody>
      </p:sp>
      <p:sp>
        <p:nvSpPr>
          <p:cNvPr id="16" name="Rectangles 15"/>
          <p:cNvSpPr/>
          <p:nvPr/>
        </p:nvSpPr>
        <p:spPr>
          <a:xfrm>
            <a:off x="12872085" y="7676515"/>
            <a:ext cx="1598295" cy="36639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/>
              <a:t>Page No:3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70057" y="537448"/>
            <a:ext cx="5054679" cy="61043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4800"/>
              </a:lnSpc>
              <a:buNone/>
            </a:pPr>
            <a:r>
              <a:rPr lang="en-US" sz="380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System Architecture</a:t>
            </a:r>
            <a:endParaRPr lang="en-US" sz="38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0057" y="1440894"/>
            <a:ext cx="976670" cy="156281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39739" y="1636157"/>
            <a:ext cx="2441853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Front-End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7439739" y="2058472"/>
            <a:ext cx="6507004" cy="6250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 interface for event registration, management, and communication.</a:t>
            </a:r>
            <a:endParaRPr lang="en-US" sz="15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0057" y="3003709"/>
            <a:ext cx="976670" cy="156281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39739" y="3198971"/>
            <a:ext cx="2441853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Back-End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7439739" y="3621286"/>
            <a:ext cx="6507004" cy="6250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Server-side logic handling data processing, user authentication, and event operations.</a:t>
            </a:r>
            <a:endParaRPr lang="en-US" sz="15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0057" y="4566523"/>
            <a:ext cx="976670" cy="156281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39739" y="4761786"/>
            <a:ext cx="2441853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Database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7439739" y="5184100"/>
            <a:ext cx="6507004" cy="31253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Storage for event information, user data, and system configurations.</a:t>
            </a:r>
            <a:endParaRPr lang="en-US" sz="15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0057" y="6129338"/>
            <a:ext cx="976670" cy="156281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7439739" y="6324600"/>
            <a:ext cx="2578060" cy="305157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9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Cloud Infrastructure</a:t>
            </a:r>
            <a:endParaRPr lang="en-US" sz="1900" dirty="0"/>
          </a:p>
        </p:txBody>
      </p:sp>
      <p:sp>
        <p:nvSpPr>
          <p:cNvPr id="15" name="Text 8"/>
          <p:cNvSpPr/>
          <p:nvPr/>
        </p:nvSpPr>
        <p:spPr>
          <a:xfrm>
            <a:off x="7439739" y="6746915"/>
            <a:ext cx="6507004" cy="62507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Scalable and reliable hosting environment for the system's components.</a:t>
            </a:r>
            <a:endParaRPr lang="en-US" sz="1500" dirty="0"/>
          </a:p>
        </p:txBody>
      </p:sp>
      <p:sp>
        <p:nvSpPr>
          <p:cNvPr id="16" name="Rectangles 15"/>
          <p:cNvSpPr/>
          <p:nvPr/>
        </p:nvSpPr>
        <p:spPr>
          <a:xfrm>
            <a:off x="12894310" y="7692390"/>
            <a:ext cx="1614170" cy="38227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/>
              <a:t>Page No:4</a:t>
            </a:r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62795"/>
            <a:ext cx="10540127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Proposed System and its Advantages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8550"/>
            <a:ext cx="3396496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User-Friendly Interface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9694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Intuitive design for seamless event planning and management.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8550"/>
            <a:ext cx="3978116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Comprehensive Functionality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4024"/>
            <a:ext cx="3978116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Covering all aspects of event management, from registration to reporting.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8550"/>
            <a:ext cx="3667958" cy="354330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Scalability and Flexibility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9694"/>
            <a:ext cx="3978116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Adaptable to different event sizes and requirements.</a:t>
            </a:r>
            <a:endParaRPr lang="en-US" sz="1750" dirty="0"/>
          </a:p>
        </p:txBody>
      </p:sp>
      <p:sp>
        <p:nvSpPr>
          <p:cNvPr id="9" name="Rectangles 8"/>
          <p:cNvSpPr/>
          <p:nvPr/>
        </p:nvSpPr>
        <p:spPr>
          <a:xfrm>
            <a:off x="12879070" y="7798435"/>
            <a:ext cx="1629410" cy="27495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/>
              <a:t>Page No:5</a:t>
            </a:r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06805"/>
            <a:ext cx="5670590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Listed Modules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1089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</p:spPr>
      </p:sp>
      <p:sp>
        <p:nvSpPr>
          <p:cNvPr id="5" name="Text 2"/>
          <p:cNvSpPr/>
          <p:nvPr/>
        </p:nvSpPr>
        <p:spPr>
          <a:xfrm>
            <a:off x="6459379" y="2495907"/>
            <a:ext cx="151805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410897"/>
            <a:ext cx="2927747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Event Creation and Management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255645"/>
            <a:ext cx="2927747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Tools for creating, configuring, and managing event details.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41089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</p:spPr>
      </p:sp>
      <p:sp>
        <p:nvSpPr>
          <p:cNvPr id="9" name="Text 6"/>
          <p:cNvSpPr/>
          <p:nvPr/>
        </p:nvSpPr>
        <p:spPr>
          <a:xfrm>
            <a:off x="10322243" y="2495907"/>
            <a:ext cx="209550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410897"/>
            <a:ext cx="2927747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Registration and Ticketing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255645"/>
            <a:ext cx="2927747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Online registration forms and ticketing options for attendees.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48263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</p:spPr>
      </p:sp>
      <p:sp>
        <p:nvSpPr>
          <p:cNvPr id="13" name="Text 10"/>
          <p:cNvSpPr/>
          <p:nvPr/>
        </p:nvSpPr>
        <p:spPr>
          <a:xfrm>
            <a:off x="6430566" y="4911328"/>
            <a:ext cx="209550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4826318"/>
            <a:ext cx="2927747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Attendee Management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5671066"/>
            <a:ext cx="2927747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Managing attendee information, communication, and engagement.</a:t>
            </a:r>
            <a:endParaRPr lang="en-US" sz="1750" dirty="0"/>
          </a:p>
        </p:txBody>
      </p:sp>
      <p:sp>
        <p:nvSpPr>
          <p:cNvPr id="16" name="Shape 13"/>
          <p:cNvSpPr/>
          <p:nvPr/>
        </p:nvSpPr>
        <p:spPr>
          <a:xfrm>
            <a:off x="10171867" y="4826318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AE8F3"/>
          </a:solidFill>
        </p:spPr>
      </p:sp>
      <p:sp>
        <p:nvSpPr>
          <p:cNvPr id="17" name="Text 14"/>
          <p:cNvSpPr/>
          <p:nvPr/>
        </p:nvSpPr>
        <p:spPr>
          <a:xfrm>
            <a:off x="10327481" y="4911328"/>
            <a:ext cx="199072" cy="340281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10908983" y="4826318"/>
            <a:ext cx="2927747" cy="70866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750"/>
              </a:lnSpc>
              <a:buNone/>
            </a:pPr>
            <a:r>
              <a:rPr lang="en-US" sz="220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Scheduling and Logistics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10908983" y="5671066"/>
            <a:ext cx="2927747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Organizing event schedules, venues, and logistics.</a:t>
            </a:r>
            <a:endParaRPr lang="en-US" sz="1750" dirty="0"/>
          </a:p>
        </p:txBody>
      </p:sp>
      <p:sp>
        <p:nvSpPr>
          <p:cNvPr id="20" name="Rectangles 19"/>
          <p:cNvSpPr/>
          <p:nvPr/>
        </p:nvSpPr>
        <p:spPr>
          <a:xfrm>
            <a:off x="12894945" y="7813675"/>
            <a:ext cx="1567815" cy="34798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/>
              <a:t>Page No:6</a:t>
            </a:r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3545" y="584597"/>
            <a:ext cx="7656909" cy="132778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200"/>
              </a:lnSpc>
              <a:buNone/>
            </a:pPr>
            <a:r>
              <a:rPr lang="en-US" sz="415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Event Promotion and Marketing</a:t>
            </a:r>
            <a:endParaRPr lang="en-US" sz="41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545" y="2230993"/>
            <a:ext cx="531138" cy="53113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3545" y="2974538"/>
            <a:ext cx="3338274" cy="3319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Social Media Integration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3545" y="3433882"/>
            <a:ext cx="3669149" cy="10194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Sharing event information and updates across various social platforms.</a:t>
            </a:r>
            <a:endParaRPr lang="en-US" sz="16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1306" y="2230993"/>
            <a:ext cx="531138" cy="53113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1306" y="2974538"/>
            <a:ext cx="3669149" cy="66389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Email Marketing Campaigns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31306" y="3765828"/>
            <a:ext cx="3669149" cy="10194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Targeted email campaigns to promote the event and attract attendees.</a:t>
            </a:r>
            <a:endParaRPr lang="en-US" sz="165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545" y="5422583"/>
            <a:ext cx="531138" cy="53113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3545" y="6166128"/>
            <a:ext cx="2683312" cy="3319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Website Integration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3545" y="6625471"/>
            <a:ext cx="3669149" cy="10194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Seamless integration with event websites for registration and information access.</a:t>
            </a:r>
            <a:endParaRPr lang="en-US" sz="165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1306" y="5422583"/>
            <a:ext cx="531138" cy="531138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31306" y="6166128"/>
            <a:ext cx="3043357" cy="331946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050" dirty="0">
                <a:solidFill>
                  <a:srgbClr val="49495A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Performance Tracking</a:t>
            </a:r>
            <a:endParaRPr lang="en-US" sz="2050" dirty="0"/>
          </a:p>
        </p:txBody>
      </p:sp>
      <p:sp>
        <p:nvSpPr>
          <p:cNvPr id="15" name="Text 8"/>
          <p:cNvSpPr/>
          <p:nvPr/>
        </p:nvSpPr>
        <p:spPr>
          <a:xfrm>
            <a:off x="4731306" y="6625471"/>
            <a:ext cx="3669149" cy="1019413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Monitoring marketing campaign effectiveness and audience engagement.</a:t>
            </a:r>
            <a:endParaRPr lang="en-US" sz="1650" dirty="0"/>
          </a:p>
        </p:txBody>
      </p:sp>
      <p:sp>
        <p:nvSpPr>
          <p:cNvPr id="16" name="Rectangles 15"/>
          <p:cNvSpPr/>
          <p:nvPr/>
        </p:nvSpPr>
        <p:spPr>
          <a:xfrm>
            <a:off x="13260070" y="7948930"/>
            <a:ext cx="1355725" cy="28702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/>
              <a:t>Page No:7</a:t>
            </a:r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68204"/>
            <a:ext cx="6999327" cy="708779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Analytics and Reporting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1917144"/>
            <a:ext cx="7556421" cy="5444252"/>
          </a:xfrm>
          <a:prstGeom prst="roundRect">
            <a:avLst>
              <a:gd name="adj" fmla="val 625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801410" y="1924764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6" name="Text 3"/>
          <p:cNvSpPr/>
          <p:nvPr/>
        </p:nvSpPr>
        <p:spPr>
          <a:xfrm>
            <a:off x="1028224" y="2068473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Metric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4802624" y="2068473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Description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801410" y="2575084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9" name="Text 6"/>
          <p:cNvSpPr/>
          <p:nvPr/>
        </p:nvSpPr>
        <p:spPr>
          <a:xfrm>
            <a:off x="1028224" y="2718792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Registration Numbers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02624" y="2718792"/>
            <a:ext cx="331315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 number of attendees registered for the event.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801410" y="3588306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2" name="Text 9"/>
          <p:cNvSpPr/>
          <p:nvPr/>
        </p:nvSpPr>
        <p:spPr>
          <a:xfrm>
            <a:off x="1028224" y="3732014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Attendee Demographics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4802624" y="3732014"/>
            <a:ext cx="3313152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Analysis of attendee profiles, including age, location, and industry.</a:t>
            </a:r>
            <a:endParaRPr lang="en-US" sz="1750" dirty="0"/>
          </a:p>
        </p:txBody>
      </p:sp>
      <p:sp>
        <p:nvSpPr>
          <p:cNvPr id="14" name="Shape 11"/>
          <p:cNvSpPr/>
          <p:nvPr/>
        </p:nvSpPr>
        <p:spPr>
          <a:xfrm>
            <a:off x="801410" y="4964430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</p:spPr>
      </p:sp>
      <p:sp>
        <p:nvSpPr>
          <p:cNvPr id="15" name="Text 12"/>
          <p:cNvSpPr/>
          <p:nvPr/>
        </p:nvSpPr>
        <p:spPr>
          <a:xfrm>
            <a:off x="1028224" y="5108138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Session Attendance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4802624" y="5108138"/>
            <a:ext cx="3313152" cy="725805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Tracking attendance for individual sessions and events.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801410" y="5977652"/>
            <a:ext cx="7541181" cy="1376124"/>
          </a:xfrm>
          <a:prstGeom prst="rect">
            <a:avLst/>
          </a:prstGeom>
          <a:solidFill>
            <a:srgbClr val="FFFFFF">
              <a:alpha val="4000"/>
            </a:srgbClr>
          </a:solidFill>
        </p:spPr>
      </p:sp>
      <p:sp>
        <p:nvSpPr>
          <p:cNvPr id="18" name="Text 15"/>
          <p:cNvSpPr/>
          <p:nvPr/>
        </p:nvSpPr>
        <p:spPr>
          <a:xfrm>
            <a:off x="1028224" y="6121360"/>
            <a:ext cx="3313152" cy="362903"/>
          </a:xfrm>
          <a:prstGeom prst="rect">
            <a:avLst/>
          </a:prstGeom>
          <a:noFill/>
        </p:spPr>
        <p:txBody>
          <a:bodyPr wrap="non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Feedback and Surveys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4802624" y="6121360"/>
            <a:ext cx="3313152" cy="108870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Collecting and analyzing attendee feedback and satisfaction levels.</a:t>
            </a:r>
            <a:endParaRPr lang="en-US" sz="1750" dirty="0"/>
          </a:p>
        </p:txBody>
      </p:sp>
      <p:sp>
        <p:nvSpPr>
          <p:cNvPr id="20" name="Rectangles 19"/>
          <p:cNvSpPr/>
          <p:nvPr/>
        </p:nvSpPr>
        <p:spPr>
          <a:xfrm>
            <a:off x="13061315" y="7935595"/>
            <a:ext cx="1325245" cy="315595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/>
              <a:t>Page No:8</a:t>
            </a:r>
            <a:endParaRPr 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5550"/>
              </a:lnSpc>
              <a:buNone/>
            </a:pPr>
            <a:r>
              <a:rPr lang="en-US" sz="4450" dirty="0">
                <a:solidFill>
                  <a:srgbClr val="403CCF"/>
                </a:solidFill>
                <a:latin typeface="Libre Baskerville" panose="02000000000000000000" pitchFamily="34" charset="0"/>
                <a:ea typeface="Libre Baskerville" panose="02000000000000000000" pitchFamily="34" charset="-122"/>
                <a:cs typeface="Libre Baskerville" panose="02000000000000000000" pitchFamily="34" charset="-120"/>
              </a:rPr>
              <a:t>Conclusion and Future Enhancements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</p:spPr>
        <p:txBody>
          <a:bodyPr wrap="square" lIns="0" tIns="0" rIns="0" bIns="0" rtlCol="0" anchor="t"/>
          <a:lstStyle/>
          <a:p>
            <a:pPr marL="0" indent="0">
              <a:lnSpc>
                <a:spcPts val="2850"/>
              </a:lnSpc>
              <a:buNone/>
            </a:pPr>
            <a:r>
              <a:rPr lang="en-US" sz="1750" dirty="0">
                <a:solidFill>
                  <a:srgbClr val="49495A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online event management system provides a comprehensive solution for planning and managing events. Future enhancements include incorporating virtual reality experiences, artificial intelligence-powered personalization, and advanced analytics tools.</a:t>
            </a:r>
            <a:endParaRPr lang="en-US" sz="1750" dirty="0"/>
          </a:p>
        </p:txBody>
      </p:sp>
      <p:sp>
        <p:nvSpPr>
          <p:cNvPr id="5" name="Rectangles 4"/>
          <p:cNvSpPr/>
          <p:nvPr/>
        </p:nvSpPr>
        <p:spPr>
          <a:xfrm>
            <a:off x="12894310" y="7738110"/>
            <a:ext cx="1613535" cy="30607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/>
              <a:t>Page No:9</a:t>
            </a:r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3481</Words>
  <Application>WPS Presentation</Application>
  <PresentationFormat>On-screen Show (16:9)</PresentationFormat>
  <Paragraphs>189</Paragraphs>
  <Slides>10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4" baseType="lpstr">
      <vt:lpstr>Arial</vt:lpstr>
      <vt:lpstr>SimSun</vt:lpstr>
      <vt:lpstr>Wingdings</vt:lpstr>
      <vt:lpstr>Libre Baskerville</vt:lpstr>
      <vt:lpstr>Libre Baskerville</vt:lpstr>
      <vt:lpstr>Libre Baskerville</vt:lpstr>
      <vt:lpstr>Open Sans</vt:lpstr>
      <vt:lpstr>Open Sans</vt:lpstr>
      <vt:lpstr>Open Sans</vt:lpstr>
      <vt:lpstr>Calibri</vt:lpstr>
      <vt:lpstr>Microsoft YaHei</vt:lpstr>
      <vt:lpstr>Arial Unicode MS</vt:lpstr>
      <vt:lpstr>Times New Roman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PptxGenJS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creator>PptxGenJS</dc:creator>
  <dc:subject>PptxGenJS Presentation</dc:subject>
  <cp:lastModifiedBy>Lenovo</cp:lastModifiedBy>
  <cp:revision>2</cp:revision>
  <dcterms:created xsi:type="dcterms:W3CDTF">2024-09-28T04:17:00Z</dcterms:created>
  <dcterms:modified xsi:type="dcterms:W3CDTF">2024-09-27T04:41:50Z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F807412040874ACA880ED9853486EBE6_13</vt:lpwstr>
  </property>
  <property fmtid="{D5CDD505-2E9C-101B-9397-08002B2CF9AE}" pid="3" name="KSOProductBuildVer">
    <vt:lpwstr>1033-12.2.0.17562</vt:lpwstr>
  </property>
</Properties>
</file>